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80" r:id="rId21"/>
    <p:sldId id="281" r:id="rId22"/>
    <p:sldId id="278" r:id="rId23"/>
    <p:sldId id="277" r:id="rId24"/>
    <p:sldId id="261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ro" initials="J" lastIdx="1" clrIdx="0">
    <p:extLst>
      <p:ext uri="{19B8F6BF-5375-455C-9EA6-DF929625EA0E}">
        <p15:presenceInfo xmlns:p15="http://schemas.microsoft.com/office/powerpoint/2012/main" userId="Jam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0" autoAdjust="0"/>
    <p:restoredTop sz="81029" autoAdjust="0"/>
  </p:normalViewPr>
  <p:slideViewPr>
    <p:cSldViewPr snapToGrid="0">
      <p:cViewPr varScale="1">
        <p:scale>
          <a:sx n="67" d="100"/>
          <a:sy n="67" d="100"/>
        </p:scale>
        <p:origin x="12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0EED4-7AF1-4D20-A225-708AF78EF614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ED51E-B430-47A2-A296-8F217307BF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26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Bezzałogowe statki latające są sterowane zdalnie lub za pomocą zaprogramowanej trajektorii. Wykorzystuje się je zarówno podczas obserwacji jak i wykonywania różnych czynności w miejscach gdzie człowiek byłby narażony na niebezpieczeństwo.</a:t>
            </a:r>
            <a:r>
              <a:rPr lang="pl-PL" baseline="0" dirty="0"/>
              <a:t> Drony występują w wielu formach najbardziej rozpowszechnionymi są samoloty, helikoptery oraz </a:t>
            </a:r>
            <a:r>
              <a:rPr lang="pl-PL" baseline="0" dirty="0" err="1"/>
              <a:t>wielowirniowce</a:t>
            </a:r>
            <a:r>
              <a:rPr lang="pl-PL" baseline="0" dirty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633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Wielowirnikowce</a:t>
            </a:r>
            <a:r>
              <a:rPr lang="pl-PL" dirty="0"/>
              <a:t> w</a:t>
            </a:r>
            <a:r>
              <a:rPr lang="pl-PL" baseline="0" dirty="0"/>
              <a:t> celu wytworzenia siły nośnej korzystają z wielu wirników. Konstrukcje </a:t>
            </a:r>
            <a:r>
              <a:rPr lang="pl-PL" baseline="0" dirty="0" err="1"/>
              <a:t>wielowirnikowców</a:t>
            </a:r>
            <a:r>
              <a:rPr lang="pl-PL" baseline="0" dirty="0"/>
              <a:t> różnią się od siebie ilością ramion przeznaczonych na umiejscowienie zespołów napędowych czyli silników wraz ze śmigłami. Większa liczba ramion zapewnia bardziej stabilny lot, natomiast </a:t>
            </a:r>
            <a:r>
              <a:rPr lang="pl-PL" dirty="0"/>
              <a:t>podwójne zespoły napędowe montowane na mniejszej liczbie ramion (np. Y, X8) zwiększają siłę ciągu</a:t>
            </a:r>
            <a:r>
              <a:rPr lang="pl-PL" baseline="0" dirty="0"/>
              <a:t>, oraz</a:t>
            </a:r>
            <a:r>
              <a:rPr lang="pl-PL" dirty="0"/>
              <a:t> ubezpieczając równoległy zespół napędowy na wypadek awarii.</a:t>
            </a:r>
            <a:r>
              <a:rPr lang="pl-PL" baseline="0" dirty="0"/>
              <a:t> Najpopularniejszymi konstrukcjami są </a:t>
            </a:r>
            <a:r>
              <a:rPr lang="pl-PL" baseline="0" dirty="0" err="1"/>
              <a:t>kwadrokoptery</a:t>
            </a:r>
            <a:r>
              <a:rPr lang="pl-PL" baseline="0" dirty="0"/>
              <a:t> typu X ponieważ umożliwiają montaż kamery w miejscu o najlepszej widoczności. Wykonana przeze mnie praca inżynierska opiera się na konstrukcji </a:t>
            </a:r>
            <a:r>
              <a:rPr lang="pl-PL" baseline="0" dirty="0" err="1"/>
              <a:t>kwadrokoptera</a:t>
            </a:r>
            <a:r>
              <a:rPr lang="pl-PL" baseline="0" dirty="0"/>
              <a:t> typu X.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34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Aby</a:t>
            </a:r>
            <a:r>
              <a:rPr lang="pl-PL" baseline="0" dirty="0"/>
              <a:t> model nie obracał się wokół własnej osi w niekontrolowany sposób stosuje się pary zespołów napędowych obracające się w przeciwnych kierunkach. </a:t>
            </a:r>
            <a:r>
              <a:rPr lang="pl-PL" baseline="0" dirty="0" err="1"/>
              <a:t>Wielowirnikowiec</a:t>
            </a:r>
            <a:r>
              <a:rPr lang="pl-PL" baseline="0" dirty="0"/>
              <a:t> porusza się poprzez przechylenia konstrukcji w powietrzu. </a:t>
            </a:r>
            <a:r>
              <a:rPr lang="pl-PL" dirty="0"/>
              <a:t>Przykładowo ruch do przodu odbędzie się poprzez zmniejszenie ciągu w przedniej części </a:t>
            </a:r>
            <a:r>
              <a:rPr lang="pl-PL" dirty="0" err="1"/>
              <a:t>multikoptera</a:t>
            </a:r>
            <a:r>
              <a:rPr lang="pl-PL" dirty="0"/>
              <a:t> a zwiększenie w tylnej, uzyska się wtedy efekt pochylenia do przodu co zapewni siłę pchającą skierowaną w kierunku pochylonej niżej strony.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89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By </a:t>
            </a:r>
            <a:r>
              <a:rPr lang="pl-PL" dirty="0" err="1"/>
              <a:t>wielowirnikowiec</a:t>
            </a:r>
            <a:r>
              <a:rPr lang="pl-PL" dirty="0"/>
              <a:t> utrzymał się w powietrzu musi</a:t>
            </a:r>
            <a:r>
              <a:rPr lang="pl-PL" baseline="0" dirty="0"/>
              <a:t> </a:t>
            </a:r>
            <a:r>
              <a:rPr lang="pl-PL" dirty="0"/>
              <a:t>posiadać</a:t>
            </a:r>
            <a:r>
              <a:rPr lang="pl-PL" baseline="0" dirty="0"/>
              <a:t> urządzenie odczytujące jego przechylenie (MPU6050) oraz tak opracowany algorytm sterujący aby ciąg zespołów napędowych reagował na gwałtowne podmuchy wiatru i inne czynniki zewnętrzne.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236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</a:t>
            </a:r>
            <a:r>
              <a:rPr lang="pl-PL" baseline="0" dirty="0"/>
              <a:t> zespoły napędowe składają się</a:t>
            </a:r>
            <a:endParaRPr lang="pl-PL" dirty="0"/>
          </a:p>
          <a:p>
            <a:r>
              <a:rPr lang="pl-PL" dirty="0"/>
              <a:t>Śmigła dwułopatowe o średnicy 10 cali i skoku 4,5 cala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Silniki </a:t>
            </a:r>
            <a:r>
              <a:rPr lang="pl-PL" dirty="0" err="1"/>
              <a:t>bezszczotkowe</a:t>
            </a:r>
            <a:r>
              <a:rPr lang="pl-PL" baseline="0" dirty="0"/>
              <a:t> </a:t>
            </a:r>
            <a:r>
              <a:rPr lang="pl-PL" dirty="0"/>
              <a:t>A2212/13T 1000KV generują 1000 obrotów na minutę z 1V napięcia zasilania i są zasilane napięciem 11,1V.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Zsumowane zespoły napędowe będą charakteryzowały się maksymalnym poborem</a:t>
            </a:r>
            <a:r>
              <a:rPr lang="pl-PL" baseline="0" dirty="0"/>
              <a:t> prądu około 52A oraz maksymalnym ciągiem około 3kg.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/>
              <a:t>Regulatory ESC mają za zadanie przeniesienie energii z akumulatora do silników charakteryzują się ciągłą wydajnością </a:t>
            </a:r>
            <a:r>
              <a:rPr lang="pl-PL" dirty="0"/>
              <a:t>prądową 30A i szczytową</a:t>
            </a:r>
            <a:r>
              <a:rPr lang="pl-PL" baseline="0" dirty="0"/>
              <a:t> </a:t>
            </a:r>
            <a:r>
              <a:rPr lang="pl-PL" dirty="0"/>
              <a:t>40A, napięcie pracy od 7,4V do 14,8V.</a:t>
            </a:r>
            <a:r>
              <a:rPr lang="pl-PL" baseline="0" dirty="0"/>
              <a:t> </a:t>
            </a:r>
            <a:r>
              <a:rPr lang="pl-PL" dirty="0"/>
              <a:t>Posiadają</a:t>
            </a:r>
            <a:r>
              <a:rPr lang="pl-PL" baseline="0" dirty="0"/>
              <a:t> </a:t>
            </a:r>
            <a:r>
              <a:rPr lang="pl-PL" dirty="0"/>
              <a:t>możliwość zasilania innych podzespołów napięciem 5V z maksymalnym prądem 2A</a:t>
            </a:r>
            <a:r>
              <a:rPr lang="pl-PL" baseline="0" dirty="0"/>
              <a:t> (BEC)</a:t>
            </a:r>
            <a:r>
              <a:rPr lang="pl-PL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Kontroler lotu </a:t>
            </a:r>
            <a:r>
              <a:rPr lang="pl-PL" dirty="0" err="1"/>
              <a:t>NodeMCU</a:t>
            </a:r>
            <a:r>
              <a:rPr lang="pl-PL" dirty="0"/>
              <a:t> v2</a:t>
            </a:r>
            <a:r>
              <a:rPr lang="pl-PL" baseline="0" dirty="0"/>
              <a:t> wyposażony w układ ESP8266 </a:t>
            </a:r>
            <a:r>
              <a:rPr lang="pl-PL" dirty="0"/>
              <a:t>za pomocą zaprogramowanemu algorytmowi</a:t>
            </a:r>
            <a:r>
              <a:rPr lang="pl-PL" baseline="0" dirty="0"/>
              <a:t> </a:t>
            </a:r>
            <a:r>
              <a:rPr lang="pl-PL" dirty="0"/>
              <a:t>steruje pracą zespołów napędowych, a także odpowiada za komunikacje bezprzewodową</a:t>
            </a:r>
            <a:r>
              <a:rPr lang="pl-PL" baseline="0" dirty="0"/>
              <a:t> z interfejsem sterującym.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Żyroskop i akcelerometr MPU6050 odczytuje kąt przechylenia i przekazuje go do kontrolera lotu w celu ustabilizowania </a:t>
            </a:r>
            <a:r>
              <a:rPr lang="pl-PL" dirty="0" err="1"/>
              <a:t>multikoptera</a:t>
            </a:r>
            <a:r>
              <a:rPr lang="pl-PL" dirty="0"/>
              <a:t> poprzez regulacje prędkościami obrotowymi silników.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/>
              <a:t>Akumulator o napięciu znamionowym 11,1V, pojemności 2200mAh, wydajności prądowej 66A. Oszacowany czas lotu to co najmniej 2 minuty.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4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473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Wykonany </a:t>
            </a:r>
            <a:r>
              <a:rPr lang="pl-PL" dirty="0" err="1"/>
              <a:t>multikopter</a:t>
            </a:r>
            <a:r>
              <a:rPr lang="pl-PL" dirty="0"/>
              <a:t> nie jest w stanie latać w kontrolowany sposób ze względu na duże wibracje spowodowane nie wystarczającą sztywnością ramy. Komunikacja między aplikacją sterującą a kontrolerem lotu odbywa się na niewielkim zasięgu około 20m i często jest utrudniona przez zakłócenia. Stosunek maksymalnego ciągu do masy wynosi 3:1 co jest wystarczające.</a:t>
            </a:r>
            <a:r>
              <a:rPr lang="pl-PL" baseline="0" dirty="0"/>
              <a:t> Układ reaguje na komendy wysyłane przez aplikacje sterującą poprawnie i bez odczuwalnych opóźnień. Reakcja na przechylenia jest niemal natychmiastowa, trudność stanowi dobór optymalnych nastaw regulatora PD.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ED51E-B430-47A2-A296-8F217307BF2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46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3738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43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35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036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765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656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669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97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395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60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1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84D7325-83AE-4951-AF8D-5198783F2C45}" type="datetimeFigureOut">
              <a:rPr lang="pl-PL" smtClean="0"/>
              <a:t>07.05.2024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014CCD7-BAAD-42B7-A0A5-72E696003822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146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mind.pl/Budowa-drona-ccms-pol-52.html" TargetMode="External"/><Relationship Id="rId2" Type="http://schemas.openxmlformats.org/officeDocument/2006/relationships/hyperlink" Target="https://img.redro.pl/tapety/quadcopter-dron-z-kamera-wideo-4k-latania-w-powietrzu-700-83707604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3.bp.blogspot.com/-kgBYBbggo6s/U6tgQYKrz1I/AAAAAAAAF30/lxizo0fZPeg/s1600/quadcopter-flight-control.jpeg" TargetMode="External"/><Relationship Id="rId4" Type="http://schemas.openxmlformats.org/officeDocument/2006/relationships/hyperlink" Target="http://2.bp.blogspot.com/-gHoLnwahfjc/U6tI5mCWj8I/AAAAAAAAF3Y/6CKlkKMtDuM/s1600/FRAMES_QUAD_PX4.jp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908748" y="2856579"/>
            <a:ext cx="8373985" cy="1122459"/>
          </a:xfrm>
        </p:spPr>
        <p:txBody>
          <a:bodyPr/>
          <a:lstStyle/>
          <a:p>
            <a:r>
              <a:rPr lang="pl-PL" sz="2800" dirty="0"/>
              <a:t>Projekt i wykonanie bezzałogowego statku latającego w oparciu o mikrokontroler ESP32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673527" y="4887726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Krystian</a:t>
            </a:r>
            <a:r>
              <a:rPr lang="en-US" b="1" dirty="0"/>
              <a:t> </a:t>
            </a:r>
            <a:r>
              <a:rPr lang="en-US" b="1" dirty="0" err="1"/>
              <a:t>Jamrogiewicz</a:t>
            </a:r>
            <a:endParaRPr lang="en-US" b="1" dirty="0"/>
          </a:p>
          <a:p>
            <a:r>
              <a:rPr lang="en-US" b="1" dirty="0"/>
              <a:t>114403</a:t>
            </a:r>
          </a:p>
          <a:p>
            <a:r>
              <a:rPr lang="en-US" b="1" dirty="0" err="1"/>
              <a:t>Mechatronika</a:t>
            </a:r>
            <a:endParaRPr lang="en-GB" dirty="0"/>
          </a:p>
          <a:p>
            <a:endParaRPr lang="pl-PL" dirty="0"/>
          </a:p>
        </p:txBody>
      </p:sp>
      <p:pic>
        <p:nvPicPr>
          <p:cNvPr id="4" name="Obraz 3" descr="sygnet niebieski-0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48" y="1245087"/>
            <a:ext cx="1086485" cy="1086485"/>
          </a:xfrm>
          <a:prstGeom prst="rect">
            <a:avLst/>
          </a:prstGeom>
          <a:noFill/>
        </p:spPr>
      </p:pic>
      <p:sp>
        <p:nvSpPr>
          <p:cNvPr id="5" name="Podtytuł 2"/>
          <p:cNvSpPr txBox="1">
            <a:spLocks/>
          </p:cNvSpPr>
          <p:nvPr/>
        </p:nvSpPr>
        <p:spPr>
          <a:xfrm>
            <a:off x="2679905" y="124533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/>
              <a:t>UNIWERSYTET RZESZOWSKI </a:t>
            </a:r>
            <a:endParaRPr lang="en-GB" dirty="0"/>
          </a:p>
          <a:p>
            <a:r>
              <a:rPr lang="pl-PL" b="1" dirty="0"/>
              <a:t>Kolegium Nauk Przyrodniczych</a:t>
            </a:r>
            <a:endParaRPr lang="en-GB" dirty="0"/>
          </a:p>
          <a:p>
            <a:endParaRPr lang="pl-PL" dirty="0"/>
          </a:p>
        </p:txBody>
      </p:sp>
      <p:sp>
        <p:nvSpPr>
          <p:cNvPr id="7" name="Podtytuł 2"/>
          <p:cNvSpPr txBox="1">
            <a:spLocks/>
          </p:cNvSpPr>
          <p:nvPr/>
        </p:nvSpPr>
        <p:spPr>
          <a:xfrm>
            <a:off x="481332" y="5713921"/>
            <a:ext cx="3850607" cy="52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/>
              <a:t>Praca</a:t>
            </a:r>
            <a:r>
              <a:rPr lang="en-US" b="1" dirty="0"/>
              <a:t> </a:t>
            </a:r>
            <a:r>
              <a:rPr lang="pl-PL" b="1" dirty="0"/>
              <a:t>inżynierska</a:t>
            </a:r>
          </a:p>
        </p:txBody>
      </p:sp>
    </p:spTree>
    <p:extLst>
      <p:ext uri="{BB962C8B-B14F-4D97-AF65-F5344CB8AC3E}">
        <p14:creationId xmlns:p14="http://schemas.microsoft.com/office/powerpoint/2010/main" val="15197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33" y="1566393"/>
            <a:ext cx="4926460" cy="3701066"/>
          </a:xfr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941" y="1566393"/>
            <a:ext cx="5183695" cy="3754368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6735941" y="5494382"/>
            <a:ext cx="518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7. Płytka PCB wykonana na bazie płytki uniwersalnej</a:t>
            </a:r>
          </a:p>
        </p:txBody>
      </p:sp>
      <p:sp>
        <p:nvSpPr>
          <p:cNvPr id="8" name="Prostokąt 7"/>
          <p:cNvSpPr/>
          <p:nvPr/>
        </p:nvSpPr>
        <p:spPr>
          <a:xfrm>
            <a:off x="1229933" y="5494382"/>
            <a:ext cx="4926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6. Płytka PCB zaprojektowana w programie </a:t>
            </a:r>
            <a:r>
              <a:rPr lang="pl-PL" dirty="0" err="1"/>
              <a:t>Autodesk</a:t>
            </a:r>
            <a:r>
              <a:rPr lang="pl-PL" dirty="0"/>
              <a:t> EAGLE</a:t>
            </a:r>
          </a:p>
        </p:txBody>
      </p:sp>
    </p:spTree>
    <p:extLst>
      <p:ext uri="{BB962C8B-B14F-4D97-AF65-F5344CB8AC3E}">
        <p14:creationId xmlns:p14="http://schemas.microsoft.com/office/powerpoint/2010/main" val="7527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09" y="1246893"/>
            <a:ext cx="8118582" cy="4364214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2036709" y="5611107"/>
            <a:ext cx="8118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Rys. 8. Fragment kodu odpowiedzialny za przypisanie odpowiedniej funkcji do polecenia wydanego przez interfejs sterujący</a:t>
            </a:r>
          </a:p>
        </p:txBody>
      </p:sp>
    </p:spTree>
    <p:extLst>
      <p:ext uri="{BB962C8B-B14F-4D97-AF65-F5344CB8AC3E}">
        <p14:creationId xmlns:p14="http://schemas.microsoft.com/office/powerpoint/2010/main" val="240007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41" y="378466"/>
            <a:ext cx="10995292" cy="373563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42" y="4818955"/>
            <a:ext cx="3316040" cy="1248280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3765068" y="4067938"/>
            <a:ext cx="584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9. Fragment kodu realizujący regulator PD</a:t>
            </a:r>
          </a:p>
        </p:txBody>
      </p:sp>
      <p:sp>
        <p:nvSpPr>
          <p:cNvPr id="7" name="Prostokąt 6"/>
          <p:cNvSpPr/>
          <p:nvPr/>
        </p:nvSpPr>
        <p:spPr>
          <a:xfrm>
            <a:off x="3554641" y="6067235"/>
            <a:ext cx="5494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/>
              <a:t>Rys. 10. Fragment kodu przypisujący wartości wyjścia regulatorów dla poszczególnych silników </a:t>
            </a:r>
          </a:p>
        </p:txBody>
      </p:sp>
    </p:spTree>
    <p:extLst>
      <p:ext uri="{BB962C8B-B14F-4D97-AF65-F5344CB8AC3E}">
        <p14:creationId xmlns:p14="http://schemas.microsoft.com/office/powerpoint/2010/main" val="21286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88" y="1036711"/>
            <a:ext cx="6208825" cy="4784578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3172640" y="5821289"/>
            <a:ext cx="5846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11. Fragment kodu odpowiedzialny za funkcje ruchu</a:t>
            </a:r>
          </a:p>
        </p:txBody>
      </p:sp>
    </p:spTree>
    <p:extLst>
      <p:ext uri="{BB962C8B-B14F-4D97-AF65-F5344CB8AC3E}">
        <p14:creationId xmlns:p14="http://schemas.microsoft.com/office/powerpoint/2010/main" val="34476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3907"/>
          </a:xfrm>
        </p:spPr>
        <p:txBody>
          <a:bodyPr/>
          <a:lstStyle/>
          <a:p>
            <a:r>
              <a:rPr lang="pl-PL" dirty="0"/>
              <a:t>Część praktyczna – układ mechaniczny </a:t>
            </a:r>
          </a:p>
        </p:txBody>
      </p:sp>
      <p:pic>
        <p:nvPicPr>
          <p:cNvPr id="4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43237" y="1519707"/>
            <a:ext cx="8457926" cy="4476266"/>
          </a:xfrm>
          <a:prstGeom prst="rect">
            <a:avLst/>
          </a:prstGeom>
          <a:ln/>
        </p:spPr>
      </p:pic>
      <p:sp>
        <p:nvSpPr>
          <p:cNvPr id="5" name="Prostokąt 4"/>
          <p:cNvSpPr/>
          <p:nvPr/>
        </p:nvSpPr>
        <p:spPr>
          <a:xfrm>
            <a:off x="1400577" y="5995973"/>
            <a:ext cx="9543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12. Rama prototypowa zaprojektowana w programie </a:t>
            </a:r>
            <a:r>
              <a:rPr lang="pl-PL" dirty="0" err="1"/>
              <a:t>Autodesk</a:t>
            </a:r>
            <a:r>
              <a:rPr lang="pl-PL" dirty="0"/>
              <a:t> </a:t>
            </a:r>
            <a:r>
              <a:rPr lang="pl-PL" dirty="0" err="1"/>
              <a:t>Inventor</a:t>
            </a:r>
            <a:r>
              <a:rPr lang="pl-PL" dirty="0"/>
              <a:t> Professional 2023</a:t>
            </a:r>
          </a:p>
        </p:txBody>
      </p:sp>
    </p:spTree>
    <p:extLst>
      <p:ext uri="{BB962C8B-B14F-4D97-AF65-F5344CB8AC3E}">
        <p14:creationId xmlns:p14="http://schemas.microsoft.com/office/powerpoint/2010/main" val="25167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4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85363" y="640724"/>
            <a:ext cx="9221274" cy="5576553"/>
          </a:xfrm>
          <a:prstGeom prst="rect">
            <a:avLst/>
          </a:prstGeom>
          <a:ln/>
        </p:spPr>
      </p:pic>
      <p:sp>
        <p:nvSpPr>
          <p:cNvPr id="5" name="Prostokąt 4"/>
          <p:cNvSpPr/>
          <p:nvPr/>
        </p:nvSpPr>
        <p:spPr>
          <a:xfrm>
            <a:off x="3235816" y="6217277"/>
            <a:ext cx="572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13. Symulacja wytrzymałościowa ramy prototypowej</a:t>
            </a:r>
          </a:p>
        </p:txBody>
      </p:sp>
    </p:spTree>
    <p:extLst>
      <p:ext uri="{BB962C8B-B14F-4D97-AF65-F5344CB8AC3E}">
        <p14:creationId xmlns:p14="http://schemas.microsoft.com/office/powerpoint/2010/main" val="30916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91425" y="956257"/>
            <a:ext cx="8809150" cy="4945487"/>
          </a:xfrm>
          <a:prstGeom prst="rect">
            <a:avLst/>
          </a:prstGeom>
          <a:ln/>
        </p:spPr>
      </p:pic>
      <p:sp>
        <p:nvSpPr>
          <p:cNvPr id="5" name="Prostokąt 4"/>
          <p:cNvSpPr/>
          <p:nvPr/>
        </p:nvSpPr>
        <p:spPr>
          <a:xfrm>
            <a:off x="1587321" y="5901744"/>
            <a:ext cx="9017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14. Rama docelowa zaprojektowana w programie </a:t>
            </a:r>
            <a:r>
              <a:rPr lang="pl-PL" dirty="0" err="1"/>
              <a:t>Autodesk</a:t>
            </a:r>
            <a:r>
              <a:rPr lang="pl-PL" dirty="0"/>
              <a:t> </a:t>
            </a:r>
            <a:r>
              <a:rPr lang="pl-PL" dirty="0" err="1"/>
              <a:t>Inventor</a:t>
            </a:r>
            <a:r>
              <a:rPr lang="pl-PL" dirty="0"/>
              <a:t> Professional 2023</a:t>
            </a:r>
          </a:p>
        </p:txBody>
      </p:sp>
    </p:spTree>
    <p:extLst>
      <p:ext uri="{BB962C8B-B14F-4D97-AF65-F5344CB8AC3E}">
        <p14:creationId xmlns:p14="http://schemas.microsoft.com/office/powerpoint/2010/main" val="14889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643968" y="2947213"/>
            <a:ext cx="572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15. Symulacja wytrzymałościowa ramy docelowej</a:t>
            </a:r>
          </a:p>
        </p:txBody>
      </p:sp>
      <p:pic>
        <p:nvPicPr>
          <p:cNvPr id="7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74329" y="2365320"/>
            <a:ext cx="5579745" cy="3472815"/>
          </a:xfrm>
          <a:prstGeom prst="rect">
            <a:avLst/>
          </a:prstGeom>
          <a:ln/>
        </p:spPr>
      </p:pic>
      <p:pic>
        <p:nvPicPr>
          <p:cNvPr id="8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4280" y="278943"/>
            <a:ext cx="5579745" cy="2668270"/>
          </a:xfrm>
          <a:prstGeom prst="rect">
            <a:avLst/>
          </a:prstGeom>
          <a:ln/>
        </p:spPr>
      </p:pic>
      <p:sp>
        <p:nvSpPr>
          <p:cNvPr id="9" name="Prostokąt 8"/>
          <p:cNvSpPr/>
          <p:nvPr/>
        </p:nvSpPr>
        <p:spPr>
          <a:xfrm>
            <a:off x="6404017" y="5838135"/>
            <a:ext cx="5720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16. Symulacja wytrzymałościowa dla siły skręcającej</a:t>
            </a:r>
          </a:p>
        </p:txBody>
      </p:sp>
    </p:spTree>
    <p:extLst>
      <p:ext uri="{BB962C8B-B14F-4D97-AF65-F5344CB8AC3E}">
        <p14:creationId xmlns:p14="http://schemas.microsoft.com/office/powerpoint/2010/main" val="24445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.png" descr="D:\Dokumenty\jamro\Projekty\Dron\Latający\zdjęcia\RamaPrototyp.bmp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0803" y="291715"/>
            <a:ext cx="5579745" cy="3750310"/>
          </a:xfrm>
          <a:prstGeom prst="rect">
            <a:avLst/>
          </a:prstGeom>
          <a:ln/>
        </p:spPr>
      </p:pic>
      <p:pic>
        <p:nvPicPr>
          <p:cNvPr id="5" name="image10.png" descr="D:\Dokumenty\jamro\Projekty\Dron\Latający\zdjęcia\ramaPrototypo.bmp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148617" y="869323"/>
            <a:ext cx="5579745" cy="5072380"/>
          </a:xfrm>
          <a:prstGeom prst="rect">
            <a:avLst/>
          </a:prstGeom>
          <a:ln/>
        </p:spPr>
      </p:pic>
      <p:sp>
        <p:nvSpPr>
          <p:cNvPr id="6" name="Prostokąt 5"/>
          <p:cNvSpPr/>
          <p:nvPr/>
        </p:nvSpPr>
        <p:spPr>
          <a:xfrm>
            <a:off x="995965" y="4042025"/>
            <a:ext cx="3889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17. Wykonanie ramy prototypowej</a:t>
            </a:r>
          </a:p>
        </p:txBody>
      </p:sp>
      <p:sp>
        <p:nvSpPr>
          <p:cNvPr id="7" name="Prostokąt 6"/>
          <p:cNvSpPr/>
          <p:nvPr/>
        </p:nvSpPr>
        <p:spPr>
          <a:xfrm>
            <a:off x="5903644" y="5941703"/>
            <a:ext cx="6069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18. Rozmieszczenie podzespołów na ramie prototypowej</a:t>
            </a:r>
          </a:p>
        </p:txBody>
      </p:sp>
    </p:spTree>
    <p:extLst>
      <p:ext uri="{BB962C8B-B14F-4D97-AF65-F5344CB8AC3E}">
        <p14:creationId xmlns:p14="http://schemas.microsoft.com/office/powerpoint/2010/main" val="23941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 wykonanego modelu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10058400" cy="4764505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137355" y="6193255"/>
            <a:ext cx="6069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19. Interfejs aplikacji sterującej </a:t>
            </a:r>
            <a:r>
              <a:rPr lang="pl-PL" dirty="0" err="1"/>
              <a:t>multikopterem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03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564" y="212834"/>
            <a:ext cx="9601200" cy="1485900"/>
          </a:xfrm>
        </p:spPr>
        <p:txBody>
          <a:bodyPr/>
          <a:lstStyle/>
          <a:p>
            <a:r>
              <a:rPr lang="pl-PL" dirty="0"/>
              <a:t>Plan prezentacji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89" y="1373076"/>
            <a:ext cx="79819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Nagranie start 1</a:t>
            </a:r>
          </a:p>
        </p:txBody>
      </p:sp>
    </p:spTree>
    <p:extLst>
      <p:ext uri="{BB962C8B-B14F-4D97-AF65-F5344CB8AC3E}">
        <p14:creationId xmlns:p14="http://schemas.microsoft.com/office/powerpoint/2010/main" val="4633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Nagranie start 2</a:t>
            </a:r>
          </a:p>
        </p:txBody>
      </p:sp>
    </p:spTree>
    <p:extLst>
      <p:ext uri="{BB962C8B-B14F-4D97-AF65-F5344CB8AC3E}">
        <p14:creationId xmlns:p14="http://schemas.microsoft.com/office/powerpoint/2010/main" val="117667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Nagranie silniki</a:t>
            </a:r>
          </a:p>
        </p:txBody>
      </p:sp>
    </p:spTree>
    <p:extLst>
      <p:ext uri="{BB962C8B-B14F-4D97-AF65-F5344CB8AC3E}">
        <p14:creationId xmlns:p14="http://schemas.microsoft.com/office/powerpoint/2010/main" val="28471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0500"/>
          </a:xfrm>
        </p:spPr>
        <p:txBody>
          <a:bodyPr/>
          <a:lstStyle/>
          <a:p>
            <a:r>
              <a:rPr lang="pl-PL" dirty="0"/>
              <a:t>Wnioski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1600" y="1616300"/>
            <a:ext cx="9601200" cy="524170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Wykonany prototyp </a:t>
            </a:r>
            <a:r>
              <a:rPr lang="pl-PL" dirty="0" err="1"/>
              <a:t>wielowirnikowca</a:t>
            </a:r>
            <a:r>
              <a:rPr lang="pl-PL" dirty="0"/>
              <a:t> nie jest w stanie latać w kontrolowany sposób z przyczyn mechanicznych. Ze względu na poprawnie działający układ sterowania uważa się, że cel pracy inżynierskiej został osiągnięty – udało się zaprojektować i wykonać w pewnym stopniu działający </a:t>
            </a:r>
            <a:r>
              <a:rPr lang="pl-PL" dirty="0" err="1"/>
              <a:t>wielowirnikowiec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Zabiegi konieczne w celu usprawnienia konstrukcji:</a:t>
            </a:r>
          </a:p>
          <a:p>
            <a:r>
              <a:rPr lang="pl-PL" dirty="0"/>
              <a:t>Wykonanie ramy o większej sztywności</a:t>
            </a:r>
          </a:p>
          <a:p>
            <a:r>
              <a:rPr lang="pl-PL" dirty="0"/>
              <a:t>Zwiększenie zasięgu (wykorzystując antenę zewnętrzną)</a:t>
            </a:r>
          </a:p>
          <a:p>
            <a:r>
              <a:rPr lang="pl-PL" dirty="0"/>
              <a:t>Pozyskanie lepszej aplikacji sterującej (pozbycie się zakłóceń)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Planowane będzie również:</a:t>
            </a:r>
          </a:p>
          <a:p>
            <a:r>
              <a:rPr lang="pl-PL" dirty="0"/>
              <a:t>Zwiększenie pojemności akumulatora</a:t>
            </a:r>
          </a:p>
          <a:p>
            <a:r>
              <a:rPr lang="pl-PL" dirty="0"/>
              <a:t>Zamontowanie kamery FPV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4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Wykaz rysunków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[1] </a:t>
            </a:r>
            <a:r>
              <a:rPr lang="pl-PL" dirty="0">
                <a:hlinkClick r:id="rId2"/>
              </a:rPr>
              <a:t>https://img.redro.pl/tapety/quadcopter-dron-z-kamera-wideo-4k-latania-w-powietrzu-700-83707604.jpg</a:t>
            </a:r>
            <a:r>
              <a:rPr lang="pl-PL" dirty="0"/>
              <a:t> [dostęp: 08.02.2023 r.]</a:t>
            </a:r>
          </a:p>
          <a:p>
            <a:r>
              <a:rPr lang="pl-PL" dirty="0"/>
              <a:t>[2] </a:t>
            </a:r>
            <a:r>
              <a:rPr lang="pl-PL" dirty="0">
                <a:hlinkClick r:id="rId3"/>
              </a:rPr>
              <a:t>https://aeromind.pl/Budowa-drona-ccms-pol-52.html</a:t>
            </a:r>
            <a:r>
              <a:rPr lang="pl-PL" dirty="0"/>
              <a:t> [dostęp: 08.02.2023 r.]</a:t>
            </a:r>
          </a:p>
          <a:p>
            <a:r>
              <a:rPr lang="pl-PL" dirty="0"/>
              <a:t>[3] </a:t>
            </a:r>
            <a:r>
              <a:rPr lang="pl-PL" dirty="0">
                <a:hlinkClick r:id="rId4"/>
              </a:rPr>
              <a:t>http://2.bp.blogspot.com/-gHoLnwahfjc/U6tI5mCWj8I/AAAAAAAAF3Y/6CKlkKMtDuM/s1600/FRAMES_QUAD_PX4.jpg</a:t>
            </a:r>
            <a:r>
              <a:rPr lang="pl-PL" dirty="0"/>
              <a:t> [dostęp: 08.02.2023 r.]</a:t>
            </a:r>
          </a:p>
          <a:p>
            <a:r>
              <a:rPr lang="pl-PL" dirty="0"/>
              <a:t>[4] </a:t>
            </a:r>
            <a:r>
              <a:rPr lang="pl-PL" dirty="0">
                <a:hlinkClick r:id="rId5"/>
              </a:rPr>
              <a:t>http://3.bp.blogspot.com/-kgBYBbggo6s/U6tgQYKrz1I/AAAAAAAAF30/lxizo0fZPeg/s1600/quadcopter-flight-control.jpeg</a:t>
            </a:r>
            <a:r>
              <a:rPr lang="pl-PL" dirty="0"/>
              <a:t> [dostęp: 08.02.2023 r.]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846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14296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i założenia projektu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Celem pracy inżynierskiej jest zaprojektowanie i wykonanie bezzałogowego statku latającego w formie </a:t>
            </a:r>
            <a:r>
              <a:rPr lang="pl-PL" dirty="0" err="1"/>
              <a:t>wielowirnikowca</a:t>
            </a:r>
            <a:r>
              <a:rPr lang="pl-PL" dirty="0"/>
              <a:t> bazując na układzie z rodziny ESP32.</a:t>
            </a:r>
          </a:p>
          <a:p>
            <a:r>
              <a:rPr lang="pl-PL" dirty="0"/>
              <a:t>Zakłada się wykonanie w pewnym stopniu działającego bezzałogowego statku latającego, poznanie jego możliwości, oraz przeanalizowanie uzyskanych wyników.</a:t>
            </a:r>
          </a:p>
        </p:txBody>
      </p:sp>
    </p:spTree>
    <p:extLst>
      <p:ext uri="{BB962C8B-B14F-4D97-AF65-F5344CB8AC3E}">
        <p14:creationId xmlns:p14="http://schemas.microsoft.com/office/powerpoint/2010/main" val="42695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Część teoretyczna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Bezzałogowe Statki Latające (BSL) potocznie nazywane dronami</a:t>
            </a:r>
          </a:p>
          <a:p>
            <a:r>
              <a:rPr lang="pl-PL" dirty="0"/>
              <a:t>Z języka angielskiego:</a:t>
            </a:r>
          </a:p>
          <a:p>
            <a:pPr>
              <a:buNone/>
            </a:pPr>
            <a:r>
              <a:rPr lang="pl-PL" dirty="0"/>
              <a:t>	UAV (</a:t>
            </a:r>
            <a:r>
              <a:rPr lang="pl-PL" dirty="0" err="1"/>
              <a:t>Unmanned</a:t>
            </a:r>
            <a:r>
              <a:rPr lang="pl-PL" dirty="0"/>
              <a:t> </a:t>
            </a:r>
            <a:r>
              <a:rPr lang="pl-PL" dirty="0" err="1"/>
              <a:t>Aerial</a:t>
            </a:r>
            <a:r>
              <a:rPr lang="pl-PL" dirty="0"/>
              <a:t> </a:t>
            </a:r>
            <a:r>
              <a:rPr lang="pl-PL" dirty="0" err="1"/>
              <a:t>Vehicle</a:t>
            </a:r>
            <a:r>
              <a:rPr lang="pl-PL" dirty="0"/>
              <a:t>)</a:t>
            </a:r>
          </a:p>
          <a:p>
            <a:pPr>
              <a:buNone/>
            </a:pPr>
            <a:r>
              <a:rPr lang="pl-PL" dirty="0"/>
              <a:t>	UAS (</a:t>
            </a:r>
            <a:r>
              <a:rPr lang="pl-PL" dirty="0" err="1"/>
              <a:t>Unmanned</a:t>
            </a:r>
            <a:r>
              <a:rPr lang="pl-PL" dirty="0"/>
              <a:t> Aircraft System)</a:t>
            </a:r>
          </a:p>
          <a:p>
            <a:pPr>
              <a:buNone/>
            </a:pPr>
            <a:endParaRPr lang="pl-PL" dirty="0"/>
          </a:p>
          <a:p>
            <a:r>
              <a:rPr lang="pl-PL" dirty="0"/>
              <a:t>W literaturze technicznej: </a:t>
            </a:r>
            <a:r>
              <a:rPr lang="pl-PL" dirty="0" err="1"/>
              <a:t>wielowirnikowce</a:t>
            </a:r>
            <a:r>
              <a:rPr lang="pl-PL" dirty="0"/>
              <a:t>, </a:t>
            </a:r>
            <a:r>
              <a:rPr lang="pl-PL" dirty="0" err="1"/>
              <a:t>multikoptery</a:t>
            </a:r>
            <a:r>
              <a:rPr lang="pl-PL" dirty="0"/>
              <a:t>, </a:t>
            </a:r>
            <a:r>
              <a:rPr lang="pl-PL" dirty="0" err="1"/>
              <a:t>koptery</a:t>
            </a:r>
            <a:endParaRPr lang="pl-PL" dirty="0"/>
          </a:p>
          <a:p>
            <a:pPr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400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2950"/>
          </a:xfrm>
        </p:spPr>
        <p:txBody>
          <a:bodyPr>
            <a:normAutofit/>
          </a:bodyPr>
          <a:lstStyle/>
          <a:p>
            <a:r>
              <a:rPr lang="pl-PL" dirty="0"/>
              <a:t>Zasada działania </a:t>
            </a:r>
            <a:r>
              <a:rPr lang="pl-PL" dirty="0" err="1"/>
              <a:t>wielowirnikowca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98081"/>
            <a:ext cx="5295900" cy="397192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86" y="1798081"/>
            <a:ext cx="4905375" cy="3971925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6881786" y="5770005"/>
            <a:ext cx="4894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Rys. 2. Rodzaje konstrukcji </a:t>
            </a:r>
            <a:r>
              <a:rPr lang="pl-PL" dirty="0" err="1"/>
              <a:t>wielowirnikowców</a:t>
            </a:r>
            <a:r>
              <a:rPr lang="pl-PL" dirty="0"/>
              <a:t> [2]</a:t>
            </a:r>
          </a:p>
        </p:txBody>
      </p:sp>
      <p:sp>
        <p:nvSpPr>
          <p:cNvPr id="7" name="Prostokąt 6"/>
          <p:cNvSpPr/>
          <p:nvPr/>
        </p:nvSpPr>
        <p:spPr>
          <a:xfrm>
            <a:off x="1371600" y="5774432"/>
            <a:ext cx="52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Rys. 1. </a:t>
            </a:r>
            <a:r>
              <a:rPr lang="pl-PL" dirty="0" err="1"/>
              <a:t>Wielowirnikowiec</a:t>
            </a:r>
            <a:r>
              <a:rPr lang="pl-PL" dirty="0"/>
              <a:t> w formie </a:t>
            </a:r>
            <a:r>
              <a:rPr lang="pl-PL" dirty="0" err="1"/>
              <a:t>kwadrokoptera</a:t>
            </a:r>
            <a:r>
              <a:rPr lang="pl-PL" dirty="0"/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19471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015526"/>
            <a:ext cx="8458200" cy="2286000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95" y="0"/>
            <a:ext cx="5462610" cy="3487666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3278810" y="3487666"/>
            <a:ext cx="547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Rys. 3. Kierunki obrotu śmigieł dla </a:t>
            </a:r>
            <a:r>
              <a:rPr lang="pl-PL" dirty="0" err="1"/>
              <a:t>kwadrokopterów</a:t>
            </a:r>
            <a:r>
              <a:rPr lang="pl-PL" dirty="0"/>
              <a:t> [3]</a:t>
            </a:r>
          </a:p>
        </p:txBody>
      </p:sp>
      <p:sp>
        <p:nvSpPr>
          <p:cNvPr id="7" name="Prostokąt 6"/>
          <p:cNvSpPr/>
          <p:nvPr/>
        </p:nvSpPr>
        <p:spPr>
          <a:xfrm>
            <a:off x="3448407" y="6301526"/>
            <a:ext cx="513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Rys. 4. Rodzaje ruchu dla </a:t>
            </a:r>
            <a:r>
              <a:rPr lang="pl-PL" dirty="0" err="1"/>
              <a:t>kwadrokoptera</a:t>
            </a:r>
            <a:r>
              <a:rPr lang="pl-PL" dirty="0"/>
              <a:t> typu + [4]</a:t>
            </a:r>
          </a:p>
        </p:txBody>
      </p:sp>
    </p:spTree>
    <p:extLst>
      <p:ext uri="{BB962C8B-B14F-4D97-AF65-F5344CB8AC3E}">
        <p14:creationId xmlns:p14="http://schemas.microsoft.com/office/powerpoint/2010/main" val="30082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Nagranie</a:t>
            </a:r>
            <a:r>
              <a:rPr lang="en-US" dirty="0"/>
              <a:t> </a:t>
            </a:r>
            <a:r>
              <a:rPr lang="pl-PL" dirty="0"/>
              <a:t>z działania żyroskopu</a:t>
            </a:r>
          </a:p>
        </p:txBody>
      </p:sp>
    </p:spTree>
    <p:extLst>
      <p:ext uri="{BB962C8B-B14F-4D97-AF65-F5344CB8AC3E}">
        <p14:creationId xmlns:p14="http://schemas.microsoft.com/office/powerpoint/2010/main" val="29559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2544"/>
          </a:xfrm>
        </p:spPr>
        <p:txBody>
          <a:bodyPr>
            <a:normAutofit/>
          </a:bodyPr>
          <a:lstStyle/>
          <a:p>
            <a:r>
              <a:rPr lang="pl-PL" dirty="0"/>
              <a:t>Dobór podzespołów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Śmigła 1045</a:t>
            </a:r>
          </a:p>
          <a:p>
            <a:r>
              <a:rPr lang="pl-PL" dirty="0"/>
              <a:t>Silniki A2212/13T 1000KV</a:t>
            </a:r>
          </a:p>
          <a:p>
            <a:r>
              <a:rPr lang="pl-PL" dirty="0"/>
              <a:t>Regulatory ESC dla silników </a:t>
            </a:r>
            <a:r>
              <a:rPr lang="pl-PL" dirty="0" err="1"/>
              <a:t>bezszczotkowych</a:t>
            </a:r>
            <a:r>
              <a:rPr lang="pl-PL" dirty="0"/>
              <a:t> 30A 2-4S</a:t>
            </a:r>
          </a:p>
          <a:p>
            <a:r>
              <a:rPr lang="pl-PL" dirty="0"/>
              <a:t>Kontroler lotu – </a:t>
            </a:r>
            <a:r>
              <a:rPr lang="pl-PL" dirty="0" err="1"/>
              <a:t>NodeMCU</a:t>
            </a:r>
            <a:r>
              <a:rPr lang="pl-PL" dirty="0"/>
              <a:t> v2</a:t>
            </a:r>
          </a:p>
          <a:p>
            <a:r>
              <a:rPr lang="pl-PL" dirty="0"/>
              <a:t>Urządzenie odczytujące przechylenia MPU6050</a:t>
            </a:r>
          </a:p>
          <a:p>
            <a:r>
              <a:rPr lang="pl-PL" dirty="0"/>
              <a:t>Akumulator li-po </a:t>
            </a:r>
            <a:r>
              <a:rPr lang="pl-PL" dirty="0" err="1"/>
              <a:t>Redox</a:t>
            </a:r>
            <a:r>
              <a:rPr lang="pl-PL" dirty="0"/>
              <a:t> 3S 2200mAh 30C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45" y="990600"/>
            <a:ext cx="3629025" cy="4876800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7964845" y="5948725"/>
            <a:ext cx="3473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5. Podzespoły wykorzystane w pracy inżynierskiej</a:t>
            </a:r>
          </a:p>
        </p:txBody>
      </p:sp>
    </p:spTree>
    <p:extLst>
      <p:ext uri="{BB962C8B-B14F-4D97-AF65-F5344CB8AC3E}">
        <p14:creationId xmlns:p14="http://schemas.microsoft.com/office/powerpoint/2010/main" val="7455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0611"/>
          </a:xfrm>
        </p:spPr>
        <p:txBody>
          <a:bodyPr/>
          <a:lstStyle/>
          <a:p>
            <a:r>
              <a:rPr lang="pl-PL" dirty="0"/>
              <a:t>Część praktyczna – układ sterowania 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43" y="1570418"/>
            <a:ext cx="6484514" cy="4679843"/>
          </a:xfrm>
        </p:spPr>
      </p:pic>
      <p:sp>
        <p:nvSpPr>
          <p:cNvPr id="6" name="Prostokąt 5"/>
          <p:cNvSpPr/>
          <p:nvPr/>
        </p:nvSpPr>
        <p:spPr>
          <a:xfrm>
            <a:off x="4162006" y="6250261"/>
            <a:ext cx="386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Rys. 5. Schemat układu elektrycznego</a:t>
            </a:r>
          </a:p>
        </p:txBody>
      </p:sp>
    </p:spTree>
    <p:extLst>
      <p:ext uri="{BB962C8B-B14F-4D97-AF65-F5344CB8AC3E}">
        <p14:creationId xmlns:p14="http://schemas.microsoft.com/office/powerpoint/2010/main" val="30425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Uniwersytet Rzeszowski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0339A6"/>
      </a:accent1>
      <a:accent2>
        <a:srgbClr val="2450A6"/>
      </a:accent2>
      <a:accent3>
        <a:srgbClr val="6986BF"/>
      </a:accent3>
      <a:accent4>
        <a:srgbClr val="ADBCD9"/>
      </a:accent4>
      <a:accent5>
        <a:srgbClr val="F2F2F2"/>
      </a:accent5>
      <a:accent6>
        <a:srgbClr val="F2F2F2"/>
      </a:accent6>
      <a:hlink>
        <a:srgbClr val="C573D2"/>
      </a:hlink>
      <a:folHlink>
        <a:srgbClr val="CCAEE8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543</TotalTime>
  <Words>1063</Words>
  <Application>Microsoft Office PowerPoint</Application>
  <PresentationFormat>Widescreen</PresentationFormat>
  <Paragraphs>90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Franklin Gothic Book</vt:lpstr>
      <vt:lpstr>Crop</vt:lpstr>
      <vt:lpstr>Projekt i wykonanie bezzałogowego statku latającego w oparciu o mikrokontroler ESP32</vt:lpstr>
      <vt:lpstr>Plan prezentacji</vt:lpstr>
      <vt:lpstr>Cel i założenia projektu</vt:lpstr>
      <vt:lpstr>Część teoretyczna</vt:lpstr>
      <vt:lpstr>Zasada działania wielowirnikowca</vt:lpstr>
      <vt:lpstr>PowerPoint Presentation</vt:lpstr>
      <vt:lpstr>PowerPoint Presentation</vt:lpstr>
      <vt:lpstr>Dobór podzespołów</vt:lpstr>
      <vt:lpstr>Część praktyczna – układ sterowania </vt:lpstr>
      <vt:lpstr>PowerPoint Presentation</vt:lpstr>
      <vt:lpstr>PowerPoint Presentation</vt:lpstr>
      <vt:lpstr>PowerPoint Presentation</vt:lpstr>
      <vt:lpstr>PowerPoint Presentation</vt:lpstr>
      <vt:lpstr>Część praktyczna – układ mechaniczny </vt:lpstr>
      <vt:lpstr>PowerPoint Presentation</vt:lpstr>
      <vt:lpstr>PowerPoint Presentation</vt:lpstr>
      <vt:lpstr>PowerPoint Presentation</vt:lpstr>
      <vt:lpstr>PowerPoint Presentation</vt:lpstr>
      <vt:lpstr>Testy wykonanego modelu</vt:lpstr>
      <vt:lpstr>PowerPoint Presentation</vt:lpstr>
      <vt:lpstr>PowerPoint Presentation</vt:lpstr>
      <vt:lpstr>PowerPoint Presentation</vt:lpstr>
      <vt:lpstr>Wnioski</vt:lpstr>
      <vt:lpstr>Wykaz rysunków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Budowa drona</dc:title>
  <dc:creator>Jamro</dc:creator>
  <cp:lastModifiedBy>Krystian Jamrogiewicz</cp:lastModifiedBy>
  <cp:revision>135</cp:revision>
  <dcterms:created xsi:type="dcterms:W3CDTF">2022-10-16T16:47:07Z</dcterms:created>
  <dcterms:modified xsi:type="dcterms:W3CDTF">2024-05-07T10:56:33Z</dcterms:modified>
</cp:coreProperties>
</file>